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2"/>
  </p:notesMasterIdLst>
  <p:sldIdLst>
    <p:sldId id="256" r:id="rId2"/>
    <p:sldId id="257" r:id="rId3"/>
    <p:sldId id="271" r:id="rId4"/>
    <p:sldId id="258" r:id="rId5"/>
    <p:sldId id="267" r:id="rId6"/>
    <p:sldId id="268" r:id="rId7"/>
    <p:sldId id="259" r:id="rId8"/>
    <p:sldId id="269" r:id="rId9"/>
    <p:sldId id="270" r:id="rId10"/>
    <p:sldId id="272" r:id="rId11"/>
    <p:sldId id="273" r:id="rId12"/>
    <p:sldId id="276" r:id="rId13"/>
    <p:sldId id="277" r:id="rId14"/>
    <p:sldId id="278" r:id="rId15"/>
    <p:sldId id="281" r:id="rId16"/>
    <p:sldId id="282" r:id="rId17"/>
    <p:sldId id="283" r:id="rId18"/>
    <p:sldId id="284" r:id="rId19"/>
    <p:sldId id="285" r:id="rId20"/>
    <p:sldId id="286" r:id="rId21"/>
    <p:sldId id="274" r:id="rId22"/>
    <p:sldId id="263" r:id="rId23"/>
    <p:sldId id="275" r:id="rId24"/>
    <p:sldId id="287" r:id="rId25"/>
    <p:sldId id="288" r:id="rId26"/>
    <p:sldId id="262" r:id="rId27"/>
    <p:sldId id="289" r:id="rId28"/>
    <p:sldId id="264" r:id="rId29"/>
    <p:sldId id="265" r:id="rId30"/>
    <p:sldId id="26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1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334"/>
    <a:srgbClr val="F14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38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5962E-C658-44E7-8BA0-FB03058CB09E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09F30-9869-46EE-A767-FEFAB02FF2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1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160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3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1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27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96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6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9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2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1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2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5D116D5-D67F-4F30-859E-A77DA380BEB3}" type="datetimeFigureOut">
              <a:rPr lang="ko-KR" altLang="en-US" smtClean="0"/>
              <a:t>2021-04-17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C6AB82-5772-403B-867D-01764AF60D2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16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968A601-625D-4AFF-9222-57FA1CF54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28" y="1768245"/>
            <a:ext cx="2657472" cy="13951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EB3B3B-AD68-44E3-8904-5CD2A17C3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8000" b="1" dirty="0">
                <a:solidFill>
                  <a:srgbClr val="F05334"/>
                </a:solidFill>
                <a:latin typeface="+mj-ea"/>
              </a:rPr>
              <a:t>Git </a:t>
            </a:r>
            <a:r>
              <a:rPr lang="en-US" altLang="ko-KR" sz="4000" b="1" dirty="0">
                <a:solidFill>
                  <a:srgbClr val="0070C0"/>
                </a:solidFill>
                <a:latin typeface="+mj-ea"/>
              </a:rPr>
              <a:t>&amp;</a:t>
            </a:r>
            <a:r>
              <a:rPr lang="ko-KR" altLang="en-US" sz="8000" b="1" dirty="0">
                <a:latin typeface="+mj-ea"/>
              </a:rPr>
              <a:t> </a:t>
            </a:r>
            <a:r>
              <a:rPr lang="en-US" altLang="ko-KR" sz="8000" b="1" dirty="0" err="1">
                <a:latin typeface="+mj-ea"/>
              </a:rPr>
              <a:t>Github</a:t>
            </a:r>
            <a:endParaRPr lang="ko-KR" altLang="en-US" sz="8000" b="1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66A6A0-51C7-433B-8001-17E0C745E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7505" y="4832161"/>
            <a:ext cx="1276349" cy="1655762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latin typeface="+mj-ea"/>
                <a:ea typeface="+mj-ea"/>
              </a:rPr>
              <a:t>한인우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>
                <a:latin typeface="+mj-ea"/>
                <a:ea typeface="+mj-ea"/>
              </a:rPr>
              <a:t>주민기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 err="1">
                <a:latin typeface="+mj-ea"/>
                <a:ea typeface="+mj-ea"/>
              </a:rPr>
              <a:t>장은재</a:t>
            </a:r>
            <a:endParaRPr lang="ko-KR" altLang="en-US" sz="1600" b="1" dirty="0"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AA6B7DE-2BE4-4F8C-8EBC-B78B109A523E}"/>
              </a:ext>
            </a:extLst>
          </p:cNvPr>
          <p:cNvCxnSpPr>
            <a:cxnSpLocks/>
          </p:cNvCxnSpPr>
          <p:nvPr/>
        </p:nvCxnSpPr>
        <p:spPr>
          <a:xfrm flipH="1">
            <a:off x="10406066" y="4717409"/>
            <a:ext cx="657224" cy="0"/>
          </a:xfrm>
          <a:prstGeom prst="line">
            <a:avLst/>
          </a:prstGeom>
          <a:ln w="76200">
            <a:solidFill>
              <a:srgbClr val="F14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B50C30-DAFC-49C3-9AE4-8739504BA4ED}"/>
              </a:ext>
            </a:extLst>
          </p:cNvPr>
          <p:cNvCxnSpPr>
            <a:cxnSpLocks/>
          </p:cNvCxnSpPr>
          <p:nvPr/>
        </p:nvCxnSpPr>
        <p:spPr>
          <a:xfrm flipH="1">
            <a:off x="11035937" y="4717409"/>
            <a:ext cx="6572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AA0D9006-1E80-48DF-B120-859F3607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38" y="1943396"/>
            <a:ext cx="1266825" cy="13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14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 err="1">
                <a:latin typeface="+mn-ea"/>
                <a:ea typeface="+mn-ea"/>
              </a:rPr>
              <a:t>Pycharm</a:t>
            </a:r>
            <a:endParaRPr lang="en-US" altLang="ko-KR" sz="3200" b="1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71DCFA-AD05-44BE-83E1-7DA490DC94B2}"/>
              </a:ext>
            </a:extLst>
          </p:cNvPr>
          <p:cNvSpPr txBox="1"/>
          <p:nvPr/>
        </p:nvSpPr>
        <p:spPr>
          <a:xfrm>
            <a:off x="1242874" y="1597981"/>
            <a:ext cx="5566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[VCS] -&gt; [Enable Version Control Integration…] -&gt; Git </a:t>
            </a:r>
            <a:r>
              <a:rPr lang="ko-KR" altLang="en-US" dirty="0"/>
              <a:t>선택 </a:t>
            </a:r>
            <a:r>
              <a:rPr lang="en-US" altLang="ko-KR" dirty="0"/>
              <a:t>-&gt; OK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3B65E-71EC-4E7F-948D-904D0D89F91A}"/>
              </a:ext>
            </a:extLst>
          </p:cNvPr>
          <p:cNvSpPr txBox="1"/>
          <p:nvPr/>
        </p:nvSpPr>
        <p:spPr>
          <a:xfrm>
            <a:off x="1242872" y="2346406"/>
            <a:ext cx="597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[Git] -&gt; [GitHub] -&gt; [Share Project on GitHub] -&gt; [Log In Via GitHub] -&gt; </a:t>
            </a:r>
            <a:r>
              <a:rPr lang="ko-KR" altLang="en-US" dirty="0"/>
              <a:t>로그인 </a:t>
            </a:r>
            <a:r>
              <a:rPr lang="en-US" altLang="ko-KR" dirty="0"/>
              <a:t>-&gt; [Share] -&gt; </a:t>
            </a:r>
            <a:r>
              <a:rPr lang="ko-KR" altLang="en-US" dirty="0" err="1"/>
              <a:t>레포지토리</a:t>
            </a:r>
            <a:r>
              <a:rPr lang="ko-KR" altLang="en-US" dirty="0"/>
              <a:t> 생성 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50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Eclipse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DAAAD-D461-44B9-AA4A-95586CA58318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GitHub </a:t>
            </a:r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계정 초상화 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3. Your repositories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02C1C0-48D2-4FB1-8038-96B48787D708}"/>
              </a:ext>
            </a:extLst>
          </p:cNvPr>
          <p:cNvGrpSpPr/>
          <p:nvPr/>
        </p:nvGrpSpPr>
        <p:grpSpPr>
          <a:xfrm>
            <a:off x="4786275" y="1295401"/>
            <a:ext cx="6919949" cy="4373879"/>
            <a:chOff x="4786275" y="1295401"/>
            <a:chExt cx="6919949" cy="437387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AA37638-2AC1-4DAD-911E-376D20B4D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6"/>
            <a:stretch/>
          </p:blipFill>
          <p:spPr>
            <a:xfrm>
              <a:off x="4786275" y="1295401"/>
              <a:ext cx="6919949" cy="437387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B855AB1-CEAA-46E3-A403-7D9FCB521A69}"/>
                </a:ext>
              </a:extLst>
            </p:cNvPr>
            <p:cNvSpPr/>
            <p:nvPr/>
          </p:nvSpPr>
          <p:spPr>
            <a:xfrm>
              <a:off x="11332658" y="1295401"/>
              <a:ext cx="283169" cy="2797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731598D-8BDC-43DE-8BF9-89415B0A57D3}"/>
                </a:ext>
              </a:extLst>
            </p:cNvPr>
            <p:cNvSpPr/>
            <p:nvPr/>
          </p:nvSpPr>
          <p:spPr>
            <a:xfrm>
              <a:off x="10800154" y="2289051"/>
              <a:ext cx="538403" cy="1237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8329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AC817F8-258A-47A7-8230-1489C20D1B98}"/>
              </a:ext>
            </a:extLst>
          </p:cNvPr>
          <p:cNvGrpSpPr/>
          <p:nvPr/>
        </p:nvGrpSpPr>
        <p:grpSpPr>
          <a:xfrm>
            <a:off x="4758831" y="1295401"/>
            <a:ext cx="6970990" cy="4412272"/>
            <a:chOff x="4758831" y="1295401"/>
            <a:chExt cx="6970990" cy="441227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CE75D84-1460-4248-9771-D2B4777A3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8831" y="1295401"/>
              <a:ext cx="6970990" cy="441227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29ABBE-68CB-46E7-B80D-75B59B15CC7E}"/>
                </a:ext>
              </a:extLst>
            </p:cNvPr>
            <p:cNvSpPr/>
            <p:nvPr/>
          </p:nvSpPr>
          <p:spPr>
            <a:xfrm>
              <a:off x="10625614" y="2554821"/>
              <a:ext cx="438498" cy="2023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4. New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2509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5. Repository name </a:t>
            </a:r>
            <a:r>
              <a:rPr lang="ko-KR" altLang="en-US" dirty="0">
                <a:latin typeface="+mn-ea"/>
              </a:rPr>
              <a:t>입력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6. Create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repository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7. URL </a:t>
            </a:r>
            <a:r>
              <a:rPr lang="ko-KR" altLang="en-US" dirty="0">
                <a:latin typeface="+mn-ea"/>
              </a:rPr>
              <a:t>주소 복사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2AAEB0-1E77-4CB9-919C-A2A8C97BA302}"/>
              </a:ext>
            </a:extLst>
          </p:cNvPr>
          <p:cNvGrpSpPr/>
          <p:nvPr/>
        </p:nvGrpSpPr>
        <p:grpSpPr>
          <a:xfrm>
            <a:off x="3441141" y="1181100"/>
            <a:ext cx="4374156" cy="4483510"/>
            <a:chOff x="6458909" y="1187245"/>
            <a:chExt cx="4374156" cy="44835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CB027F-44D2-4CA4-9034-8519AA24D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8909" y="1187245"/>
              <a:ext cx="4374156" cy="448351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329ABBE-68CB-46E7-B80D-75B59B15CC7E}"/>
                </a:ext>
              </a:extLst>
            </p:cNvPr>
            <p:cNvSpPr/>
            <p:nvPr/>
          </p:nvSpPr>
          <p:spPr>
            <a:xfrm>
              <a:off x="7605145" y="2383739"/>
              <a:ext cx="1361874" cy="3830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474DC4-9102-41FB-A49B-01B16837E632}"/>
                </a:ext>
              </a:extLst>
            </p:cNvPr>
            <p:cNvSpPr/>
            <p:nvPr/>
          </p:nvSpPr>
          <p:spPr>
            <a:xfrm>
              <a:off x="6713359" y="5220346"/>
              <a:ext cx="849614" cy="254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26E674-825A-490D-9527-C42A9E2F4C5B}"/>
              </a:ext>
            </a:extLst>
          </p:cNvPr>
          <p:cNvGrpSpPr/>
          <p:nvPr/>
        </p:nvGrpSpPr>
        <p:grpSpPr>
          <a:xfrm>
            <a:off x="7815297" y="1181100"/>
            <a:ext cx="4299045" cy="4483510"/>
            <a:chOff x="7815297" y="1181100"/>
            <a:chExt cx="4299045" cy="44835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32A033-66BC-4058-A0D4-450D7A12A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97" y="1181100"/>
              <a:ext cx="4299045" cy="448351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5F2DAD-2FBB-442F-9017-0B86DD70B79B}"/>
                </a:ext>
              </a:extLst>
            </p:cNvPr>
            <p:cNvSpPr/>
            <p:nvPr/>
          </p:nvSpPr>
          <p:spPr>
            <a:xfrm>
              <a:off x="11627628" y="2476500"/>
              <a:ext cx="247774" cy="253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33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3814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8. </a:t>
            </a:r>
            <a:r>
              <a:rPr lang="ko-KR" altLang="en-US" dirty="0">
                <a:latin typeface="+mn-ea"/>
              </a:rPr>
              <a:t>이클립스 실행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9. Help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Eclipse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Marketplace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10. </a:t>
            </a:r>
            <a:r>
              <a:rPr lang="en-US" altLang="ko-KR" dirty="0" err="1">
                <a:latin typeface="+mn-ea"/>
              </a:rPr>
              <a:t>Egit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검색 후 </a:t>
            </a:r>
            <a:r>
              <a:rPr lang="en-US" altLang="ko-KR" dirty="0">
                <a:latin typeface="+mn-ea"/>
              </a:rPr>
              <a:t>Install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11. </a:t>
            </a:r>
            <a:r>
              <a:rPr lang="ko-KR" altLang="en-US" dirty="0">
                <a:latin typeface="+mn-ea"/>
              </a:rPr>
              <a:t>설치 완료 후 </a:t>
            </a:r>
            <a:r>
              <a:rPr lang="en-US" altLang="ko-KR" dirty="0">
                <a:latin typeface="+mn-ea"/>
              </a:rPr>
              <a:t>Finish</a:t>
            </a:r>
          </a:p>
          <a:p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240FAF-1106-40DC-AE19-11C4BF29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119" y="1174919"/>
            <a:ext cx="6639500" cy="49960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814FFC-C534-4D4F-9E98-0917EB8F143D}"/>
              </a:ext>
            </a:extLst>
          </p:cNvPr>
          <p:cNvGrpSpPr/>
          <p:nvPr/>
        </p:nvGrpSpPr>
        <p:grpSpPr>
          <a:xfrm>
            <a:off x="8839902" y="1192414"/>
            <a:ext cx="2990597" cy="4978565"/>
            <a:chOff x="5066724" y="1181099"/>
            <a:chExt cx="2990597" cy="497856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0BFCE5-4BD2-4FC1-B153-BBF5719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6724" y="1181099"/>
              <a:ext cx="2990597" cy="497856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E6F06D-5061-4BEA-A6CE-797E4172B270}"/>
                </a:ext>
              </a:extLst>
            </p:cNvPr>
            <p:cNvSpPr/>
            <p:nvPr/>
          </p:nvSpPr>
          <p:spPr>
            <a:xfrm>
              <a:off x="5274365" y="1875183"/>
              <a:ext cx="649357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FF71D9-9B4A-4307-833F-139EA59A7F15}"/>
                </a:ext>
              </a:extLst>
            </p:cNvPr>
            <p:cNvSpPr/>
            <p:nvPr/>
          </p:nvSpPr>
          <p:spPr>
            <a:xfrm>
              <a:off x="7407965" y="2823996"/>
              <a:ext cx="491272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9B4DEE-9EE2-4536-BF1B-B51DCB211BD6}"/>
                </a:ext>
              </a:extLst>
            </p:cNvPr>
            <p:cNvSpPr/>
            <p:nvPr/>
          </p:nvSpPr>
          <p:spPr>
            <a:xfrm>
              <a:off x="6864241" y="5899231"/>
              <a:ext cx="592544" cy="2319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434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12. Window – Show View – Other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13. Git – Git Repositories </a:t>
            </a:r>
            <a:r>
              <a:rPr lang="ko-KR" altLang="en-US" dirty="0">
                <a:latin typeface="+mn-ea"/>
              </a:rPr>
              <a:t>클릭 후 </a:t>
            </a:r>
            <a:r>
              <a:rPr lang="en-US" altLang="ko-KR" dirty="0">
                <a:latin typeface="+mn-ea"/>
              </a:rPr>
              <a:t>Open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0D271D-8D45-424A-9D07-6711647F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530" y="1295401"/>
            <a:ext cx="5526026" cy="285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5C8B14-73BE-4737-A9B0-153FB727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751" y="2500788"/>
            <a:ext cx="2811149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1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14. Clone a Git repository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D595E9-E047-40D6-98F5-30091C2E6C9E}"/>
              </a:ext>
            </a:extLst>
          </p:cNvPr>
          <p:cNvGrpSpPr/>
          <p:nvPr/>
        </p:nvGrpSpPr>
        <p:grpSpPr>
          <a:xfrm>
            <a:off x="4884666" y="1181100"/>
            <a:ext cx="6667500" cy="5019675"/>
            <a:chOff x="4884666" y="1181100"/>
            <a:chExt cx="6667500" cy="50196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FF6A141-90BA-4369-8D23-B1BF465E4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66" y="1181100"/>
              <a:ext cx="6667500" cy="501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5EBB45F-728E-4A0E-9EFE-EF715905E252}"/>
                </a:ext>
              </a:extLst>
            </p:cNvPr>
            <p:cNvSpPr/>
            <p:nvPr/>
          </p:nvSpPr>
          <p:spPr>
            <a:xfrm>
              <a:off x="6624975" y="3822782"/>
              <a:ext cx="1699015" cy="2064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130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15. 7</a:t>
            </a:r>
            <a:r>
              <a:rPr lang="ko-KR" altLang="en-US" dirty="0">
                <a:latin typeface="+mn-ea"/>
              </a:rPr>
              <a:t>번 과정에서 복사한 </a:t>
            </a:r>
            <a:r>
              <a:rPr lang="en-US" altLang="ko-KR" dirty="0">
                <a:latin typeface="+mn-ea"/>
              </a:rPr>
              <a:t>URL </a:t>
            </a:r>
            <a:r>
              <a:rPr lang="ko-KR" altLang="en-US" dirty="0">
                <a:latin typeface="+mn-ea"/>
              </a:rPr>
              <a:t>주소를 </a:t>
            </a:r>
            <a:r>
              <a:rPr lang="ko-KR" altLang="en-US" dirty="0" err="1">
                <a:latin typeface="+mn-ea"/>
              </a:rPr>
              <a:t>붙여넣고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계정정보 입력 후 </a:t>
            </a:r>
            <a:r>
              <a:rPr lang="en-US" altLang="ko-KR">
                <a:latin typeface="+mn-ea"/>
              </a:rPr>
              <a:t>Next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93556A-DF8A-4554-A598-D1594B32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48" y="1181100"/>
            <a:ext cx="4234175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279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B1BF2E6-9CFC-4E04-9651-458CBC6BB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075" y="1181100"/>
            <a:ext cx="4950509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16. Next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17. </a:t>
            </a:r>
            <a:r>
              <a:rPr lang="ko-KR" altLang="en-US" dirty="0">
                <a:latin typeface="+mn-ea"/>
              </a:rPr>
              <a:t>로컬 디렉토리 주소 지정 후 </a:t>
            </a:r>
            <a:r>
              <a:rPr lang="en-US" altLang="ko-KR" dirty="0">
                <a:latin typeface="+mn-ea"/>
              </a:rPr>
              <a:t>Finish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720EAA8-4F93-45FB-A4E7-AC9983F71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577" y="1181100"/>
            <a:ext cx="4234175" cy="448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65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18. Package Explorer</a:t>
            </a:r>
            <a:r>
              <a:rPr lang="ko-KR" altLang="en-US" dirty="0">
                <a:latin typeface="+mn-ea"/>
              </a:rPr>
              <a:t>로 이동 후 공유할 프로젝트 선택 후 </a:t>
            </a:r>
            <a:r>
              <a:rPr lang="ko-KR" altLang="en-US" dirty="0" err="1">
                <a:latin typeface="+mn-ea"/>
              </a:rPr>
              <a:t>우클릭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19. Team – Share Project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512880-6F4D-420B-B2B9-E229333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67" y="1181100"/>
            <a:ext cx="3785414" cy="46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6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4BC48F-8EA4-4090-96DB-99268934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altLang="ko-KR" b="1"/>
              <a:t>Contents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AA2CC-2A4E-490B-B04B-D9FA958A4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643192" y="1683477"/>
            <a:ext cx="5451627" cy="31710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5FFBC-D1F2-41D3-A329-CF1AEDD7C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en-US" altLang="ko-KR" b="1" dirty="0"/>
              <a:t>Git</a:t>
            </a:r>
            <a:r>
              <a:rPr lang="en-US" altLang="ko-KR" dirty="0"/>
              <a:t> &amp; </a:t>
            </a:r>
            <a:r>
              <a:rPr lang="en-US" altLang="ko-KR" b="1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b="1" dirty="0"/>
              <a:t>Git</a:t>
            </a:r>
            <a:r>
              <a:rPr lang="en-US" altLang="ko-KR" dirty="0"/>
              <a:t> </a:t>
            </a:r>
            <a:r>
              <a:rPr lang="ko-KR" altLang="en-US" dirty="0"/>
              <a:t>설치방법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en-US" altLang="ko-KR" b="1" dirty="0"/>
              <a:t>IDE</a:t>
            </a:r>
            <a:r>
              <a:rPr lang="ko-KR" altLang="en-US" dirty="0"/>
              <a:t>별 </a:t>
            </a:r>
            <a:r>
              <a:rPr lang="en-US" altLang="ko-KR" b="1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연동 방법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en-US" altLang="ko-KR" b="1" dirty="0" err="1"/>
              <a:t>Github</a:t>
            </a:r>
            <a:r>
              <a:rPr lang="ko-KR" altLang="en-US" dirty="0"/>
              <a:t>의 기능</a:t>
            </a:r>
            <a:endParaRPr lang="en-US" altLang="ko-KR" dirty="0"/>
          </a:p>
          <a:p>
            <a:r>
              <a:rPr lang="en-US" altLang="ko-KR" dirty="0"/>
              <a:t>5. Branch</a:t>
            </a:r>
          </a:p>
          <a:p>
            <a:r>
              <a:rPr lang="en-US" altLang="ko-KR" dirty="0"/>
              <a:t>6. Training </a:t>
            </a:r>
          </a:p>
          <a:p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88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0714DF-591C-447B-BBBF-415F7A61F683}"/>
              </a:ext>
            </a:extLst>
          </p:cNvPr>
          <p:cNvSpPr txBox="1"/>
          <p:nvPr/>
        </p:nvSpPr>
        <p:spPr>
          <a:xfrm>
            <a:off x="485775" y="1762124"/>
            <a:ext cx="439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20. Finish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DC6B77-3FB7-49B5-8906-A80EB1B77CD9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3209925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latin typeface="+mn-ea"/>
                <a:ea typeface="+mn-ea"/>
              </a:rPr>
              <a:t>Eclipse</a:t>
            </a:r>
            <a:endParaRPr lang="en-US" altLang="ko-KR" sz="3200" b="1" dirty="0"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D16568-64FF-4859-BBF4-9E12EBD98FDA}"/>
              </a:ext>
            </a:extLst>
          </p:cNvPr>
          <p:cNvGrpSpPr/>
          <p:nvPr/>
        </p:nvGrpSpPr>
        <p:grpSpPr>
          <a:xfrm>
            <a:off x="4884666" y="1366837"/>
            <a:ext cx="7210425" cy="4124325"/>
            <a:chOff x="4884666" y="1366837"/>
            <a:chExt cx="7210425" cy="4124325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813BA037-9E24-4036-AF09-60F52F1A26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66" y="1366837"/>
              <a:ext cx="7210425" cy="412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CFE0440-D89F-4C2E-944B-56ED69803D8C}"/>
                </a:ext>
              </a:extLst>
            </p:cNvPr>
            <p:cNvSpPr/>
            <p:nvPr/>
          </p:nvSpPr>
          <p:spPr>
            <a:xfrm>
              <a:off x="10038522" y="4989443"/>
              <a:ext cx="974035" cy="3578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9160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4. </a:t>
            </a:r>
            <a:r>
              <a:rPr lang="en-US" altLang="ko-KR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Github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의 기능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clone &amp; pull(PyCharm)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0"/>
            <a:ext cx="2505075" cy="1457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7D009-CD1B-4F33-92B8-7AB461565FD9}"/>
              </a:ext>
            </a:extLst>
          </p:cNvPr>
          <p:cNvSpPr txBox="1"/>
          <p:nvPr/>
        </p:nvSpPr>
        <p:spPr>
          <a:xfrm>
            <a:off x="1493240" y="2129965"/>
            <a:ext cx="5176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Clone</a:t>
            </a:r>
            <a:r>
              <a:rPr lang="ko-KR" altLang="en-US" dirty="0"/>
              <a:t> 방법 </a:t>
            </a:r>
            <a:r>
              <a:rPr lang="en-US" altLang="ko-KR" dirty="0"/>
              <a:t>: [Git] -&gt; [Clone] -&gt; [GitHub] -&gt; </a:t>
            </a:r>
            <a:r>
              <a:rPr lang="ko-KR" altLang="en-US" dirty="0" err="1"/>
              <a:t>레포지토리</a:t>
            </a:r>
            <a:r>
              <a:rPr lang="ko-KR" altLang="en-US" dirty="0"/>
              <a:t> 선택 </a:t>
            </a:r>
            <a:r>
              <a:rPr lang="en-US" altLang="ko-KR" dirty="0"/>
              <a:t>-&gt; </a:t>
            </a:r>
            <a:r>
              <a:rPr lang="ko-KR" altLang="en-US" dirty="0"/>
              <a:t>경로 설정 </a:t>
            </a:r>
            <a:r>
              <a:rPr lang="en-US" altLang="ko-KR" dirty="0"/>
              <a:t>-&gt; Clone </a:t>
            </a:r>
            <a:r>
              <a:rPr lang="ko-KR" altLang="en-US" dirty="0"/>
              <a:t>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4503F-7C04-4957-95C8-0923E3A0384D}"/>
              </a:ext>
            </a:extLst>
          </p:cNvPr>
          <p:cNvSpPr txBox="1"/>
          <p:nvPr/>
        </p:nvSpPr>
        <p:spPr>
          <a:xfrm>
            <a:off x="1493240" y="2984235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Pull  </a:t>
            </a:r>
            <a:r>
              <a:rPr lang="ko-KR" altLang="en-US" dirty="0"/>
              <a:t>방법 </a:t>
            </a:r>
            <a:r>
              <a:rPr lang="en-US" altLang="ko-KR" dirty="0"/>
              <a:t>: [Git] -&gt; [Pull] -&gt; [Pull]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701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7B4AD04-038C-467F-8210-2FA3E212BC9C}"/>
              </a:ext>
            </a:extLst>
          </p:cNvPr>
          <p:cNvSpPr txBox="1">
            <a:spLocks/>
          </p:cNvSpPr>
          <p:nvPr/>
        </p:nvSpPr>
        <p:spPr>
          <a:xfrm>
            <a:off x="485775" y="581025"/>
            <a:ext cx="430955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latin typeface="+mn-ea"/>
                <a:ea typeface="+mn-ea"/>
              </a:rPr>
              <a:t>Commit &amp; Push(PyCharm)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9B7B83-60E7-4C66-838F-09010906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085" y="794527"/>
            <a:ext cx="4309557" cy="52689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B730546-BEEC-42D4-B6B1-23FF2D576C89}"/>
              </a:ext>
            </a:extLst>
          </p:cNvPr>
          <p:cNvSpPr/>
          <p:nvPr/>
        </p:nvSpPr>
        <p:spPr>
          <a:xfrm>
            <a:off x="5259897" y="1551963"/>
            <a:ext cx="310393" cy="562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56373F-75A7-46D3-83D3-EDB5EEF032C2}"/>
              </a:ext>
            </a:extLst>
          </p:cNvPr>
          <p:cNvSpPr/>
          <p:nvPr/>
        </p:nvSpPr>
        <p:spPr>
          <a:xfrm>
            <a:off x="5479409" y="4014133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E1B588-F09A-411F-895B-58F39AE98A2B}"/>
              </a:ext>
            </a:extLst>
          </p:cNvPr>
          <p:cNvSpPr/>
          <p:nvPr/>
        </p:nvSpPr>
        <p:spPr>
          <a:xfrm>
            <a:off x="5570290" y="1453636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FFC3BB-81D9-4891-863E-CDEFC60B85C2}"/>
              </a:ext>
            </a:extLst>
          </p:cNvPr>
          <p:cNvSpPr/>
          <p:nvPr/>
        </p:nvSpPr>
        <p:spPr>
          <a:xfrm>
            <a:off x="5479409" y="5436208"/>
            <a:ext cx="2079072" cy="440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0F76B-0FA0-4E00-B9EB-499B1A4EBAEC}"/>
              </a:ext>
            </a:extLst>
          </p:cNvPr>
          <p:cNvSpPr txBox="1"/>
          <p:nvPr/>
        </p:nvSpPr>
        <p:spPr>
          <a:xfrm>
            <a:off x="679508" y="1392572"/>
            <a:ext cx="4127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Commit</a:t>
            </a:r>
            <a:r>
              <a:rPr lang="ko-KR" altLang="en-US" dirty="0"/>
              <a:t>을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Default </a:t>
            </a:r>
            <a:r>
              <a:rPr lang="en-US" altLang="ko-KR" dirty="0" err="1"/>
              <a:t>changelist</a:t>
            </a:r>
            <a:r>
              <a:rPr lang="ko-KR" altLang="en-US" dirty="0"/>
              <a:t>에 변화된 파일을 확인하고 커밋하고 싶은 것들을 체크한다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커밋</a:t>
            </a:r>
            <a:r>
              <a:rPr lang="ko-KR" altLang="en-US" dirty="0"/>
              <a:t> 메시지를 입력한다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커밋하고 </a:t>
            </a:r>
            <a:r>
              <a:rPr lang="ko-KR" altLang="en-US" dirty="0" err="1"/>
              <a:t>푸시한다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416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clone &amp; pull(Eclipse)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850D3D-12D3-4DD9-9645-DD38E664C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65" y="1815900"/>
            <a:ext cx="5798191" cy="4313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2980D8-C0B9-4FF9-B508-8339F819F4E6}"/>
              </a:ext>
            </a:extLst>
          </p:cNvPr>
          <p:cNvSpPr txBox="1"/>
          <p:nvPr/>
        </p:nvSpPr>
        <p:spPr>
          <a:xfrm>
            <a:off x="6814294" y="1914938"/>
            <a:ext cx="412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선택 후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– Team - Pull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26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558D8-A45D-4C0C-9B56-0BD22AA2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clone &amp; pull(Eclipse)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F78192-77F2-46D6-8562-D57F48C51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39" y="1953731"/>
            <a:ext cx="51530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00992A-BF51-476A-89C8-244118FB07D5}"/>
              </a:ext>
            </a:extLst>
          </p:cNvPr>
          <p:cNvSpPr txBox="1"/>
          <p:nvPr/>
        </p:nvSpPr>
        <p:spPr>
          <a:xfrm>
            <a:off x="6814294" y="1914938"/>
            <a:ext cx="4124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effectLst/>
                <a:latin typeface="+mn-ea"/>
              </a:rPr>
              <a:t>2. pull </a:t>
            </a:r>
            <a:r>
              <a:rPr lang="ko-KR" altLang="en-US" b="0" i="0" dirty="0">
                <a:effectLst/>
                <a:latin typeface="+mn-ea"/>
              </a:rPr>
              <a:t>할 파일의 </a:t>
            </a:r>
            <a:r>
              <a:rPr lang="en-US" altLang="ko-KR" b="0" i="0" dirty="0">
                <a:effectLst/>
                <a:latin typeface="+mn-ea"/>
              </a:rPr>
              <a:t>comment </a:t>
            </a:r>
            <a:r>
              <a:rPr lang="ko-KR" altLang="en-US" b="0" i="0" dirty="0">
                <a:effectLst/>
                <a:latin typeface="+mn-ea"/>
              </a:rPr>
              <a:t>가 보이고</a:t>
            </a:r>
            <a:r>
              <a:rPr lang="en-US" altLang="ko-KR" b="0" i="0" dirty="0">
                <a:effectLst/>
                <a:latin typeface="+mn-ea"/>
              </a:rPr>
              <a:t>,</a:t>
            </a:r>
          </a:p>
          <a:p>
            <a:r>
              <a:rPr lang="en-US" altLang="ko-KR" b="0" i="0" dirty="0">
                <a:effectLst/>
                <a:latin typeface="+mn-ea"/>
              </a:rPr>
              <a:t> OK</a:t>
            </a:r>
            <a:r>
              <a:rPr lang="ko-KR" altLang="en-US" b="0" i="0" dirty="0">
                <a:effectLst/>
                <a:latin typeface="+mn-ea"/>
              </a:rPr>
              <a:t>를 클릭하면 동기화 </a:t>
            </a:r>
            <a:r>
              <a:rPr lang="ko-KR" altLang="en-US" dirty="0">
                <a:latin typeface="+mn-ea"/>
              </a:rPr>
              <a:t>완료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A6EE22-F6DA-4646-AF9E-09F3C3735A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879B55-37DE-44BF-BD01-A1E738D97497}"/>
              </a:ext>
            </a:extLst>
          </p:cNvPr>
          <p:cNvSpPr txBox="1"/>
          <p:nvPr/>
        </p:nvSpPr>
        <p:spPr>
          <a:xfrm>
            <a:off x="1097280" y="5706581"/>
            <a:ext cx="5425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http://wiki.plateer.com/pages/viewpage.action?pageId=7766499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12920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commit &amp; push(Eclipse)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4F1340-8A13-4047-872E-4880D0780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7290"/>
            <a:ext cx="4864363" cy="36399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EDD4255-E723-4DD3-A9CA-2392725EEEC9}"/>
              </a:ext>
            </a:extLst>
          </p:cNvPr>
          <p:cNvSpPr/>
          <p:nvPr/>
        </p:nvSpPr>
        <p:spPr>
          <a:xfrm>
            <a:off x="5515897" y="2144399"/>
            <a:ext cx="186666" cy="165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E3EE0-CC7D-4588-992F-431811C0E20A}"/>
              </a:ext>
            </a:extLst>
          </p:cNvPr>
          <p:cNvSpPr txBox="1"/>
          <p:nvPr/>
        </p:nvSpPr>
        <p:spPr>
          <a:xfrm>
            <a:off x="5855199" y="1845992"/>
            <a:ext cx="4899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우측 상단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아이콘 클릭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Staging</a:t>
            </a:r>
            <a:r>
              <a:rPr lang="ko-KR" altLang="en-US" dirty="0">
                <a:latin typeface="+mn-ea"/>
              </a:rPr>
              <a:t> 태그에서 </a:t>
            </a:r>
            <a:r>
              <a:rPr lang="en-US" altLang="ko-KR" dirty="0">
                <a:latin typeface="+mn-ea"/>
              </a:rPr>
              <a:t>+ </a:t>
            </a:r>
            <a:r>
              <a:rPr lang="ko-KR" altLang="en-US" dirty="0">
                <a:latin typeface="+mn-ea"/>
              </a:rPr>
              <a:t>또는 </a:t>
            </a:r>
            <a:r>
              <a:rPr lang="en-US" altLang="ko-KR" dirty="0">
                <a:latin typeface="+mn-ea"/>
              </a:rPr>
              <a:t>++</a:t>
            </a:r>
            <a:r>
              <a:rPr lang="ko-KR" altLang="en-US" dirty="0">
                <a:latin typeface="+mn-ea"/>
              </a:rPr>
              <a:t>버튼으로 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수정 또는 생성된 문서를 스테이지 등록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367A23-93C5-460A-864B-BAE850AAF44C}"/>
              </a:ext>
            </a:extLst>
          </p:cNvPr>
          <p:cNvSpPr/>
          <p:nvPr/>
        </p:nvSpPr>
        <p:spPr>
          <a:xfrm>
            <a:off x="3438525" y="4295506"/>
            <a:ext cx="224974" cy="117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736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F34E078-EFC9-432D-9EA7-F62BF8A6ED53}"/>
              </a:ext>
            </a:extLst>
          </p:cNvPr>
          <p:cNvGrpSpPr/>
          <p:nvPr/>
        </p:nvGrpSpPr>
        <p:grpSpPr>
          <a:xfrm>
            <a:off x="838199" y="1868404"/>
            <a:ext cx="4864363" cy="3656692"/>
            <a:chOff x="6691035" y="1693183"/>
            <a:chExt cx="4864363" cy="365669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8FA629F-A9F6-47E2-B2FD-975E5040E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1035" y="1693183"/>
              <a:ext cx="4864363" cy="3656692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846F265-C913-467A-92E7-D9D2CC4356A0}"/>
                </a:ext>
              </a:extLst>
            </p:cNvPr>
            <p:cNvSpPr/>
            <p:nvPr/>
          </p:nvSpPr>
          <p:spPr>
            <a:xfrm>
              <a:off x="8182405" y="4636893"/>
              <a:ext cx="1706118" cy="6312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</a:rPr>
                <a:t>3. </a:t>
              </a:r>
              <a:r>
                <a:rPr lang="ko-KR" altLang="en-US" sz="1400" dirty="0" err="1">
                  <a:solidFill>
                    <a:srgbClr val="FF0000"/>
                  </a:solidFill>
                </a:rPr>
                <a:t>추가된자료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2465A1-E5A9-49D9-96E0-609450BB7752}"/>
                </a:ext>
              </a:extLst>
            </p:cNvPr>
            <p:cNvSpPr/>
            <p:nvPr/>
          </p:nvSpPr>
          <p:spPr>
            <a:xfrm>
              <a:off x="10388764" y="5038049"/>
              <a:ext cx="1166634" cy="1769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46A9615-531C-4F15-AFE7-3C02D5C214A6}"/>
              </a:ext>
            </a:extLst>
          </p:cNvPr>
          <p:cNvSpPr txBox="1"/>
          <p:nvPr/>
        </p:nvSpPr>
        <p:spPr>
          <a:xfrm>
            <a:off x="5855199" y="1845992"/>
            <a:ext cx="53511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ko-KR" altLang="en-US" dirty="0">
                <a:latin typeface="+mn-ea"/>
              </a:rPr>
              <a:t>스테이지에 올라간 문서를 확인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 startAt="3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 startAt="4"/>
            </a:pPr>
            <a:r>
              <a:rPr lang="en-US" altLang="ko-KR" dirty="0">
                <a:latin typeface="+mn-ea"/>
              </a:rPr>
              <a:t>Commit Message</a:t>
            </a:r>
            <a:r>
              <a:rPr lang="ko-KR" altLang="en-US" dirty="0">
                <a:latin typeface="+mn-ea"/>
              </a:rPr>
              <a:t>에 수정된 내용 코멘트 작성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 startAt="4"/>
            </a:pP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5.  Commit and Push </a:t>
            </a:r>
            <a:r>
              <a:rPr lang="ko-KR" altLang="en-US" dirty="0">
                <a:latin typeface="+mn-ea"/>
              </a:rPr>
              <a:t>버튼을 눌러 </a:t>
            </a:r>
            <a:r>
              <a:rPr lang="en-US" altLang="ko-KR" dirty="0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로 </a:t>
            </a:r>
            <a:r>
              <a:rPr lang="en-US" altLang="ko-KR" dirty="0">
                <a:latin typeface="+mn-ea"/>
              </a:rPr>
              <a:t>Push</a:t>
            </a:r>
            <a:endParaRPr lang="ko-KR" altLang="en-US" dirty="0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commit &amp; push(Eclipse)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08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  <a:r>
              <a:rPr lang="en-US" altLang="ko-KR" dirty="0"/>
              <a:t>(</a:t>
            </a:r>
            <a:r>
              <a:rPr lang="ko-KR" altLang="en-US" dirty="0"/>
              <a:t>결론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50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  <a:r>
              <a:rPr lang="en-US" altLang="ko-KR" dirty="0"/>
              <a:t>(</a:t>
            </a:r>
            <a:r>
              <a:rPr lang="ko-KR" altLang="en-US" dirty="0"/>
              <a:t>느낀점 및 </a:t>
            </a:r>
            <a:r>
              <a:rPr lang="ko-KR" altLang="en-US" dirty="0" err="1"/>
              <a:t>배운점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5672F-1372-4432-8C8E-FAC3DA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2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 Git &amp; </a:t>
            </a:r>
            <a:r>
              <a:rPr lang="en-US" altLang="ko-KR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Github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설명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1EB48-59B6-46C9-B473-AE3E2F4E4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812" y="2812256"/>
            <a:ext cx="4524375" cy="1233487"/>
          </a:xfrm>
        </p:spPr>
        <p:txBody>
          <a:bodyPr/>
          <a:lstStyle/>
          <a:p>
            <a:r>
              <a:rPr lang="en-US" altLang="ko-KR" dirty="0">
                <a:solidFill>
                  <a:srgbClr val="F05334"/>
                </a:solidFill>
              </a:rPr>
              <a:t>Thank</a:t>
            </a:r>
            <a:r>
              <a:rPr lang="en-US" altLang="ko-KR" dirty="0"/>
              <a:t> you!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5E0E12-4657-473C-BDC6-DF60E5A90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686925" y="5400967"/>
            <a:ext cx="2505075" cy="14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92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latin typeface="+mn-ea"/>
                <a:ea typeface="+mn-ea"/>
              </a:rPr>
              <a:t>What is </a:t>
            </a:r>
            <a:r>
              <a:rPr lang="en-US" altLang="ko-KR" b="1" dirty="0">
                <a:solidFill>
                  <a:srgbClr val="F05334"/>
                </a:solidFill>
                <a:latin typeface="+mn-ea"/>
                <a:ea typeface="+mn-ea"/>
              </a:rPr>
              <a:t>Git</a:t>
            </a:r>
            <a:r>
              <a:rPr lang="en-US" altLang="ko-KR" b="1" dirty="0">
                <a:latin typeface="+mn-ea"/>
                <a:ea typeface="+mn-ea"/>
              </a:rPr>
              <a:t> ?</a:t>
            </a:r>
          </a:p>
        </p:txBody>
      </p:sp>
      <p:pic>
        <p:nvPicPr>
          <p:cNvPr id="51" name="Picture 2" descr="분산 버전 관리 시스템(DVCS)">
            <a:extLst>
              <a:ext uri="{FF2B5EF4-FFF2-40B4-BE49-F238E27FC236}">
                <a16:creationId xmlns:a16="http://schemas.microsoft.com/office/drawing/2014/main" id="{D8BB3A25-0601-4F9A-9865-BD5DC5CD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01287"/>
            <a:ext cx="4001315" cy="47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Git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en-US" altLang="ko-KR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소스 코드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Sourcecode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효과적으로 관리하기 위해 개발된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F05334"/>
                </a:solidFill>
                <a:latin typeface="+mn-ea"/>
              </a:rPr>
              <a:t>분산형 버전 관리 시스템</a:t>
            </a:r>
            <a:endParaRPr lang="en-US" altLang="ko-KR" sz="1400" b="1" dirty="0">
              <a:solidFill>
                <a:srgbClr val="F05334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solidFill>
                  <a:srgbClr val="333333"/>
                </a:solidFill>
                <a:effectLst/>
                <a:latin typeface="+mn-ea"/>
              </a:rPr>
              <a:t>소스 코드가 변경된 이력을 쉽게 확인할 수 있다</a:t>
            </a:r>
            <a:r>
              <a:rPr lang="en-US" altLang="ko-KR" sz="1400" b="1" i="0" dirty="0">
                <a:solidFill>
                  <a:srgbClr val="333333"/>
                </a:solidFill>
                <a:effectLst/>
                <a:latin typeface="+mn-ea"/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i="0" dirty="0">
                <a:solidFill>
                  <a:srgbClr val="333333"/>
                </a:solidFill>
                <a:effectLst/>
                <a:latin typeface="+mn-ea"/>
              </a:rPr>
              <a:t>특정 시점에 저장된 버전과 비교하거나 특정 시점으로 되돌아갈 수 있다</a:t>
            </a:r>
            <a:r>
              <a:rPr lang="en-US" altLang="ko-KR" sz="1400" b="1" i="0" dirty="0">
                <a:solidFill>
                  <a:srgbClr val="333333"/>
                </a:solidFill>
                <a:effectLst/>
                <a:latin typeface="+mn-ea"/>
              </a:rPr>
              <a:t>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526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F32243-B15F-4D8A-AD5F-B1173C4E5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9233" y="2254285"/>
            <a:ext cx="1343733" cy="1343733"/>
          </a:xfrm>
          <a:prstGeom prst="rect">
            <a:avLst/>
          </a:prstGeom>
        </p:spPr>
      </p:pic>
      <p:pic>
        <p:nvPicPr>
          <p:cNvPr id="17" name="그래픽 16" descr="남성 프로그래머 단색으로 채워진">
            <a:extLst>
              <a:ext uri="{FF2B5EF4-FFF2-40B4-BE49-F238E27FC236}">
                <a16:creationId xmlns:a16="http://schemas.microsoft.com/office/drawing/2014/main" id="{27CE1D2E-8869-4AEC-95F4-B3FCACC1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6387" y="2192372"/>
            <a:ext cx="1337553" cy="1337553"/>
          </a:xfrm>
          <a:prstGeom prst="rect">
            <a:avLst/>
          </a:prstGeom>
        </p:spPr>
      </p:pic>
      <p:pic>
        <p:nvPicPr>
          <p:cNvPr id="19" name="그래픽 18" descr="조금 굽은 화살표 단색으로 채워진">
            <a:extLst>
              <a:ext uri="{FF2B5EF4-FFF2-40B4-BE49-F238E27FC236}">
                <a16:creationId xmlns:a16="http://schemas.microsoft.com/office/drawing/2014/main" id="{E6DD2174-271B-400C-B0CC-CF72BCEA9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496892" y="2027002"/>
            <a:ext cx="914400" cy="914400"/>
          </a:xfrm>
          <a:prstGeom prst="rect">
            <a:avLst/>
          </a:prstGeom>
        </p:spPr>
      </p:pic>
      <p:pic>
        <p:nvPicPr>
          <p:cNvPr id="41" name="그래픽 40" descr="조금 굽은 화살표 단색으로 채워진">
            <a:extLst>
              <a:ext uri="{FF2B5EF4-FFF2-40B4-BE49-F238E27FC236}">
                <a16:creationId xmlns:a16="http://schemas.microsoft.com/office/drawing/2014/main" id="{2F75283B-004E-455D-8269-522547C50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2560" y="2996525"/>
            <a:ext cx="914400" cy="9144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A6B769-2B84-487A-B650-0EA296D093B6}"/>
              </a:ext>
            </a:extLst>
          </p:cNvPr>
          <p:cNvSpPr/>
          <p:nvPr/>
        </p:nvSpPr>
        <p:spPr>
          <a:xfrm>
            <a:off x="6795176" y="903659"/>
            <a:ext cx="3025302" cy="45136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용지 단색으로 채워진">
            <a:extLst>
              <a:ext uri="{FF2B5EF4-FFF2-40B4-BE49-F238E27FC236}">
                <a16:creationId xmlns:a16="http://schemas.microsoft.com/office/drawing/2014/main" id="{EBBC25CF-4021-4AEB-95FC-34C4667425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6575" y="1333500"/>
            <a:ext cx="914400" cy="914400"/>
          </a:xfrm>
          <a:prstGeom prst="rect">
            <a:avLst/>
          </a:prstGeom>
        </p:spPr>
      </p:pic>
      <p:pic>
        <p:nvPicPr>
          <p:cNvPr id="48" name="그래픽 47" descr="용지 단색으로 채워진">
            <a:extLst>
              <a:ext uri="{FF2B5EF4-FFF2-40B4-BE49-F238E27FC236}">
                <a16:creationId xmlns:a16="http://schemas.microsoft.com/office/drawing/2014/main" id="{8FE465C0-2400-46D2-86E9-7853D0E1B1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4675" y="2790825"/>
            <a:ext cx="914400" cy="914400"/>
          </a:xfrm>
          <a:prstGeom prst="rect">
            <a:avLst/>
          </a:prstGeom>
        </p:spPr>
      </p:pic>
      <p:pic>
        <p:nvPicPr>
          <p:cNvPr id="49" name="그래픽 48" descr="용지 단색으로 채워진">
            <a:extLst>
              <a:ext uri="{FF2B5EF4-FFF2-40B4-BE49-F238E27FC236}">
                <a16:creationId xmlns:a16="http://schemas.microsoft.com/office/drawing/2014/main" id="{50A73133-6C4B-42B3-94FB-E7BB65B62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3250" y="4248150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CA7B25-E619-4201-971A-357B4F8BFA5F}"/>
              </a:ext>
            </a:extLst>
          </p:cNvPr>
          <p:cNvSpPr txBox="1"/>
          <p:nvPr/>
        </p:nvSpPr>
        <p:spPr>
          <a:xfrm>
            <a:off x="8086725" y="15520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5C3CDD-7DDE-4581-9607-C612368F0289}"/>
              </a:ext>
            </a:extLst>
          </p:cNvPr>
          <p:cNvSpPr txBox="1"/>
          <p:nvPr/>
        </p:nvSpPr>
        <p:spPr>
          <a:xfrm>
            <a:off x="8067675" y="30633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8CAF8E-CCCA-4E49-8413-484FCBDB30BB}"/>
              </a:ext>
            </a:extLst>
          </p:cNvPr>
          <p:cNvSpPr txBox="1"/>
          <p:nvPr/>
        </p:nvSpPr>
        <p:spPr>
          <a:xfrm>
            <a:off x="8105775" y="4574659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V1.3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F1F67B-7385-45E6-9CD4-2424110B1206}"/>
              </a:ext>
            </a:extLst>
          </p:cNvPr>
          <p:cNvSpPr txBox="1"/>
          <p:nvPr/>
        </p:nvSpPr>
        <p:spPr>
          <a:xfrm>
            <a:off x="1990725" y="3571875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22E874-2024-4DD6-8CD1-F2A4A6C7AA24}"/>
              </a:ext>
            </a:extLst>
          </p:cNvPr>
          <p:cNvSpPr txBox="1"/>
          <p:nvPr/>
        </p:nvSpPr>
        <p:spPr>
          <a:xfrm>
            <a:off x="4848225" y="3571875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Programmer</a:t>
            </a: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B74F1C7C-2E34-48CF-9653-647141D66588}"/>
              </a:ext>
            </a:extLst>
          </p:cNvPr>
          <p:cNvSpPr/>
          <p:nvPr/>
        </p:nvSpPr>
        <p:spPr>
          <a:xfrm>
            <a:off x="2590800" y="1209675"/>
            <a:ext cx="1076325" cy="9144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V1.2</a:t>
            </a:r>
            <a:endParaRPr lang="ko-KR" altLang="en-US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DD17F6B6-500B-4848-8CB3-B3D7935BE55F}"/>
              </a:ext>
            </a:extLst>
          </p:cNvPr>
          <p:cNvSpPr/>
          <p:nvPr/>
        </p:nvSpPr>
        <p:spPr>
          <a:xfrm>
            <a:off x="8286750" y="2301875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F52AD633-8C98-4821-9BDA-5EA78351A8E9}"/>
              </a:ext>
            </a:extLst>
          </p:cNvPr>
          <p:cNvSpPr/>
          <p:nvPr/>
        </p:nvSpPr>
        <p:spPr>
          <a:xfrm>
            <a:off x="8267700" y="3822700"/>
            <a:ext cx="2381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4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3" name="Straight Connector 8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b="1" dirty="0">
                <a:latin typeface="+mn-ea"/>
                <a:ea typeface="+mn-ea"/>
              </a:rPr>
              <a:t>What is </a:t>
            </a:r>
            <a:r>
              <a:rPr lang="en-US" altLang="ko-KR" b="1" dirty="0" err="1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Github</a:t>
            </a:r>
            <a:r>
              <a:rPr lang="en-US" altLang="ko-KR" b="1" dirty="0">
                <a:latin typeface="+mn-ea"/>
                <a:ea typeface="+mn-ea"/>
              </a:rPr>
              <a:t> ?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488AC-1A35-4312-AE49-76FE93CF9461}"/>
              </a:ext>
            </a:extLst>
          </p:cNvPr>
          <p:cNvSpPr txBox="1"/>
          <p:nvPr/>
        </p:nvSpPr>
        <p:spPr>
          <a:xfrm>
            <a:off x="4974769" y="2198914"/>
            <a:ext cx="7217231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Github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Git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 원격 저장소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기존 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Git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의 명령어 방식이 아닌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Visual interface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제공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Web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프로젝트 이력 관리 기능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소셜 네트워크 서비스를 제공하여 다른 유저의 코드를 참고할 수 있고 진행되고 있는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프로젝트에 참여하여 수정 및 보완 작업 가능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90B0F-B7C6-45DF-8DB1-100370D3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7" y="1741252"/>
            <a:ext cx="3651164" cy="30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9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2. Git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설치방법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5F0903-721C-4B16-B7C7-3E5255473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994C43-56B5-4B59-B871-3B9DC727035E}"/>
              </a:ext>
            </a:extLst>
          </p:cNvPr>
          <p:cNvSpPr txBox="1"/>
          <p:nvPr/>
        </p:nvSpPr>
        <p:spPr>
          <a:xfrm>
            <a:off x="438150" y="1533525"/>
            <a:ext cx="420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검색 창에 </a:t>
            </a:r>
            <a:r>
              <a:rPr lang="en-US" altLang="ko-KR" dirty="0">
                <a:latin typeface="+mn-ea"/>
                <a:hlinkClick r:id="rId3"/>
              </a:rPr>
              <a:t>https://git-scm.com/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입력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611ABBE-A8FE-4856-8262-5C34B72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581025"/>
            <a:ext cx="3209925" cy="6000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3200" b="1" dirty="0">
                <a:latin typeface="+mn-ea"/>
                <a:ea typeface="+mn-ea"/>
              </a:rPr>
              <a:t>2. Git </a:t>
            </a:r>
            <a:r>
              <a:rPr lang="ko-KR" altLang="en-US" sz="3200" b="1" dirty="0">
                <a:latin typeface="+mn-ea"/>
                <a:ea typeface="+mn-ea"/>
              </a:rPr>
              <a:t>설치 방법</a:t>
            </a:r>
            <a:endParaRPr lang="en-US" altLang="ko-KR" sz="3200" b="1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83573-BD50-422A-8F5B-4D257D3B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1310694"/>
            <a:ext cx="6305400" cy="461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9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AF11D-9075-49E7-AA01-73BD73C4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3. IDE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별 연동 방법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508FD-29A8-4E33-95EB-0BD758EC9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"/>
          <a:stretch/>
        </p:blipFill>
        <p:spPr>
          <a:xfrm>
            <a:off x="9964820" y="1"/>
            <a:ext cx="222718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267</TotalTime>
  <Words>554</Words>
  <Application>Microsoft Office PowerPoint</Application>
  <PresentationFormat>와이드스크린</PresentationFormat>
  <Paragraphs>120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맑은 고딕</vt:lpstr>
      <vt:lpstr>Calibri</vt:lpstr>
      <vt:lpstr>Calibri Light</vt:lpstr>
      <vt:lpstr>추억</vt:lpstr>
      <vt:lpstr>Git &amp; Github</vt:lpstr>
      <vt:lpstr>Contents</vt:lpstr>
      <vt:lpstr>1. Git &amp; Github 설명</vt:lpstr>
      <vt:lpstr>What is Git ?</vt:lpstr>
      <vt:lpstr>PowerPoint 프레젠테이션</vt:lpstr>
      <vt:lpstr>What is Github ?</vt:lpstr>
      <vt:lpstr>2. Git 설치방법</vt:lpstr>
      <vt:lpstr>2. Git 설치 방법</vt:lpstr>
      <vt:lpstr>3. IDE별 연동 방법</vt:lpstr>
      <vt:lpstr>Pycharm</vt:lpstr>
      <vt:lpstr>Eclipse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Github의 기능</vt:lpstr>
      <vt:lpstr>clone &amp; pull(PyCharm)</vt:lpstr>
      <vt:lpstr>PowerPoint 프레젠테이션</vt:lpstr>
      <vt:lpstr>clone &amp; pull(Eclipse)</vt:lpstr>
      <vt:lpstr>clone &amp; pull(Eclipse)</vt:lpstr>
      <vt:lpstr>commit &amp; push(Eclipse)</vt:lpstr>
      <vt:lpstr>commit &amp; push(Eclipse)</vt:lpstr>
      <vt:lpstr>마무리(결론)</vt:lpstr>
      <vt:lpstr>마무리(느낀점 및 배운점)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주민기</dc:creator>
  <cp:lastModifiedBy>Thinkodia</cp:lastModifiedBy>
  <cp:revision>32</cp:revision>
  <dcterms:created xsi:type="dcterms:W3CDTF">2021-04-12T13:20:01Z</dcterms:created>
  <dcterms:modified xsi:type="dcterms:W3CDTF">2021-04-17T11:51:47Z</dcterms:modified>
</cp:coreProperties>
</file>